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68653" autoAdjust="0"/>
  </p:normalViewPr>
  <p:slideViewPr>
    <p:cSldViewPr snapToGrid="0">
      <p:cViewPr>
        <p:scale>
          <a:sx n="92" d="100"/>
          <a:sy n="92" d="100"/>
        </p:scale>
        <p:origin x="24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y Orleck" userId="13227f84eb7ab8d6" providerId="LiveId" clId="{7C938565-20D0-4DDD-84F0-A00107DBCC32}"/>
    <pc:docChg chg="custSel modSld">
      <pc:chgData name="Katy Orleck" userId="13227f84eb7ab8d6" providerId="LiveId" clId="{7C938565-20D0-4DDD-84F0-A00107DBCC32}" dt="2026-01-12T11:13:28.894" v="25" actId="478"/>
      <pc:docMkLst>
        <pc:docMk/>
      </pc:docMkLst>
      <pc:sldChg chg="modNotesTx">
        <pc:chgData name="Katy Orleck" userId="13227f84eb7ab8d6" providerId="LiveId" clId="{7C938565-20D0-4DDD-84F0-A00107DBCC32}" dt="2026-01-12T11:11:44.091" v="0" actId="20577"/>
        <pc:sldMkLst>
          <pc:docMk/>
          <pc:sldMk cId="1791324635" sldId="256"/>
        </pc:sldMkLst>
      </pc:sldChg>
      <pc:sldChg chg="modNotesTx">
        <pc:chgData name="Katy Orleck" userId="13227f84eb7ab8d6" providerId="LiveId" clId="{7C938565-20D0-4DDD-84F0-A00107DBCC32}" dt="2026-01-12T11:11:51.044" v="1" actId="20577"/>
        <pc:sldMkLst>
          <pc:docMk/>
          <pc:sldMk cId="3118351741" sldId="257"/>
        </pc:sldMkLst>
      </pc:sldChg>
      <pc:sldChg chg="modNotesTx">
        <pc:chgData name="Katy Orleck" userId="13227f84eb7ab8d6" providerId="LiveId" clId="{7C938565-20D0-4DDD-84F0-A00107DBCC32}" dt="2026-01-12T11:11:57.315" v="2" actId="20577"/>
        <pc:sldMkLst>
          <pc:docMk/>
          <pc:sldMk cId="1787012729" sldId="258"/>
        </pc:sldMkLst>
      </pc:sldChg>
      <pc:sldChg chg="modNotesTx">
        <pc:chgData name="Katy Orleck" userId="13227f84eb7ab8d6" providerId="LiveId" clId="{7C938565-20D0-4DDD-84F0-A00107DBCC32}" dt="2026-01-12T11:12:03.126" v="3" actId="20577"/>
        <pc:sldMkLst>
          <pc:docMk/>
          <pc:sldMk cId="1319778676" sldId="259"/>
        </pc:sldMkLst>
      </pc:sldChg>
      <pc:sldChg chg="modNotesTx">
        <pc:chgData name="Katy Orleck" userId="13227f84eb7ab8d6" providerId="LiveId" clId="{7C938565-20D0-4DDD-84F0-A00107DBCC32}" dt="2026-01-12T11:12:09.468" v="4" actId="20577"/>
        <pc:sldMkLst>
          <pc:docMk/>
          <pc:sldMk cId="799559786" sldId="260"/>
        </pc:sldMkLst>
      </pc:sldChg>
      <pc:sldChg chg="modNotesTx">
        <pc:chgData name="Katy Orleck" userId="13227f84eb7ab8d6" providerId="LiveId" clId="{7C938565-20D0-4DDD-84F0-A00107DBCC32}" dt="2026-01-12T11:12:17.992" v="5" actId="20577"/>
        <pc:sldMkLst>
          <pc:docMk/>
          <pc:sldMk cId="1788511008" sldId="261"/>
        </pc:sldMkLst>
      </pc:sldChg>
      <pc:sldChg chg="modNotesTx">
        <pc:chgData name="Katy Orleck" userId="13227f84eb7ab8d6" providerId="LiveId" clId="{7C938565-20D0-4DDD-84F0-A00107DBCC32}" dt="2026-01-12T11:12:26.930" v="6" actId="20577"/>
        <pc:sldMkLst>
          <pc:docMk/>
          <pc:sldMk cId="1256568719" sldId="262"/>
        </pc:sldMkLst>
      </pc:sldChg>
      <pc:sldChg chg="delSp modSp mod">
        <pc:chgData name="Katy Orleck" userId="13227f84eb7ab8d6" providerId="LiveId" clId="{7C938565-20D0-4DDD-84F0-A00107DBCC32}" dt="2026-01-12T11:13:28.894" v="25" actId="478"/>
        <pc:sldMkLst>
          <pc:docMk/>
          <pc:sldMk cId="995472546" sldId="263"/>
        </pc:sldMkLst>
        <pc:spChg chg="del mod">
          <ac:chgData name="Katy Orleck" userId="13227f84eb7ab8d6" providerId="LiveId" clId="{7C938565-20D0-4DDD-84F0-A00107DBCC32}" dt="2026-01-12T11:13:28.894" v="25" actId="478"/>
          <ac:spMkLst>
            <pc:docMk/>
            <pc:sldMk cId="995472546" sldId="263"/>
            <ac:spMk id="2" creationId="{579E0E8D-FA82-4331-6E03-2AE6B0AAB6A2}"/>
          </ac:spMkLst>
        </pc:spChg>
        <pc:spChg chg="mod">
          <ac:chgData name="Katy Orleck" userId="13227f84eb7ab8d6" providerId="LiveId" clId="{7C938565-20D0-4DDD-84F0-A00107DBCC32}" dt="2026-01-12T11:13:09.421" v="15" actId="5793"/>
          <ac:spMkLst>
            <pc:docMk/>
            <pc:sldMk cId="995472546" sldId="263"/>
            <ac:spMk id="3" creationId="{65F8795E-8F5F-6DF4-D0A5-8E3327CAB5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62323-321E-4EB7-9DBC-E353B66B493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96F21-63A3-4151-9AB3-CDACDD818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2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96F21-63A3-4151-9AB3-CDACDD818D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9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96F21-63A3-4151-9AB3-CDACDD818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50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96F21-63A3-4151-9AB3-CDACDD818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6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96F21-63A3-4151-9AB3-CDACDD818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67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96F21-63A3-4151-9AB3-CDACDD818D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03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96F21-63A3-4151-9AB3-CDACDD818D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11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96F21-63A3-4151-9AB3-CDACDD818D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mhsa.gov/substance-use/prevention/substance-use-disorders#overview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micenterforchange.com/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legislature.ohio.gov/download?key=23094" TargetMode="External"/><Relationship Id="rId5" Type="http://schemas.openxmlformats.org/officeDocument/2006/relationships/hyperlink" Target="https://www.cdc.gov/nchs/state-stats/deaths/drug-overdose.html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www.addictiongroup.org/resources/addiction-statistics/" TargetMode="External"/><Relationship Id="rId9" Type="http://schemas.openxmlformats.org/officeDocument/2006/relationships/hyperlink" Target="https://americanaddictioncenters.org/rehab-guide/substance-use-disord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B6888-F36C-EE62-8AAB-51F24BF44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464964"/>
            <a:ext cx="8361229" cy="2649836"/>
          </a:xfrm>
        </p:spPr>
        <p:txBody>
          <a:bodyPr/>
          <a:lstStyle/>
          <a:p>
            <a:r>
              <a:rPr lang="en-US" sz="4200" dirty="0"/>
              <a:t>Understand patient experiences with brief motivational interventions for substance use disorders (SUD)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E014C-BC86-0E46-273D-342DE383C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5" y="4306799"/>
            <a:ext cx="6831673" cy="1086237"/>
          </a:xfrm>
        </p:spPr>
        <p:txBody>
          <a:bodyPr>
            <a:normAutofit/>
          </a:bodyPr>
          <a:lstStyle/>
          <a:p>
            <a:r>
              <a:rPr lang="en-US" sz="2600" dirty="0"/>
              <a:t>By: Katy Orleck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652547E-5598-19FA-7ED3-9B4E814F8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2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2"/>
    </mc:Choice>
    <mc:Fallback>
      <p:transition spd="slow" advTm="1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D7D08-E569-A303-2EF4-0505E9C87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E93BC-EC2B-9BED-8891-B291F034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37360"/>
            <a:ext cx="5735782" cy="4130040"/>
          </a:xfrm>
        </p:spPr>
        <p:txBody>
          <a:bodyPr>
            <a:noAutofit/>
          </a:bodyPr>
          <a:lstStyle/>
          <a:p>
            <a:r>
              <a:rPr lang="en-US" sz="3200" dirty="0"/>
              <a:t>In 2023, Ohio reported 4,745 overdose deaths</a:t>
            </a:r>
          </a:p>
          <a:p>
            <a:r>
              <a:rPr lang="en-US" sz="3200" dirty="0"/>
              <a:t>Relapse rates: 40-60% of individuals experience at least one relapse during recovery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C5FC0-7DC1-B4BB-9445-C8986DEF2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516" y="1670857"/>
            <a:ext cx="4235408" cy="413003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E4DDE19-334C-4E96-CF2F-97973812B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03B0C4-AE08-1CEF-E8BB-4FE6404235F3}"/>
              </a:ext>
            </a:extLst>
          </p:cNvPr>
          <p:cNvSpPr txBox="1"/>
          <p:nvPr/>
        </p:nvSpPr>
        <p:spPr>
          <a:xfrm>
            <a:off x="7107382" y="5867400"/>
            <a:ext cx="5026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(SAMHSA, 2025)</a:t>
            </a:r>
          </a:p>
          <a:p>
            <a:r>
              <a:rPr lang="en-US" dirty="0"/>
              <a:t>(Centers for Disease Control and Prevention (CDC), 2022; Addiction Group, 2025)  </a:t>
            </a:r>
          </a:p>
        </p:txBody>
      </p:sp>
    </p:spTree>
    <p:extLst>
      <p:ext uri="{BB962C8B-B14F-4D97-AF65-F5344CB8AC3E}">
        <p14:creationId xmlns:p14="http://schemas.microsoft.com/office/powerpoint/2010/main" val="311835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01"/>
    </mc:Choice>
    <mc:Fallback>
      <p:transition spd="slow" advTm="4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BD19-4163-E4A3-3F37-D2C413EF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Motivational Intervention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59A81-4F01-E13D-5EB5-C678CF84E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59280"/>
            <a:ext cx="9601200" cy="400812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Aimed at obtaining patient feedback on the brief motivational interventions provided by occupational therapy inpatient services</a:t>
            </a:r>
          </a:p>
          <a:p>
            <a:endParaRPr lang="en-US" sz="3200" dirty="0"/>
          </a:p>
          <a:p>
            <a:r>
              <a:rPr lang="en-US" sz="3200" dirty="0"/>
              <a:t>Goal is to gather insights from patients on how to improve BMI-based strategies to enhance engagement, motivation, and support long-term recovery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DEB12D5-32F5-38AC-1C4A-DE835980C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1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07"/>
    </mc:Choice>
    <mc:Fallback>
      <p:transition spd="slow" advTm="2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2A06-8762-25A0-80D6-62F2AB19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02BFD-BD18-23C2-3CB6-1008B8E07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06880"/>
            <a:ext cx="9601200" cy="4160520"/>
          </a:xfrm>
        </p:spPr>
        <p:txBody>
          <a:bodyPr>
            <a:normAutofit/>
          </a:bodyPr>
          <a:lstStyle/>
          <a:p>
            <a:r>
              <a:rPr lang="en-US" sz="3200" dirty="0"/>
              <a:t>Recovery Tips Packet</a:t>
            </a:r>
          </a:p>
          <a:p>
            <a:r>
              <a:rPr lang="en-US" sz="3200" dirty="0"/>
              <a:t>Activity Card Sort</a:t>
            </a:r>
          </a:p>
          <a:p>
            <a:r>
              <a:rPr lang="en-US" sz="3200" dirty="0"/>
              <a:t>Goal Setting (Action Plan for substance change)</a:t>
            </a:r>
          </a:p>
          <a:p>
            <a:r>
              <a:rPr lang="en-US" sz="3200" dirty="0"/>
              <a:t>Coping Skills &amp; Replacement Behaviors</a:t>
            </a:r>
          </a:p>
          <a:p>
            <a:r>
              <a:rPr lang="en-US" sz="3200" dirty="0"/>
              <a:t>Handout of Podcasts and Apps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0CD5FD-F223-B670-F98B-54E3BA3BE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1934">
            <a:off x="9718530" y="288519"/>
            <a:ext cx="2061556" cy="234907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9B54F98-0291-6DE8-966A-B5B8C481A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7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75"/>
    </mc:Choice>
    <mc:Fallback>
      <p:transition spd="slow" advTm="4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80039-929E-23BD-128B-5369422DC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pic>
        <p:nvPicPr>
          <p:cNvPr id="1026" name="Picture 2" descr="Diagram 3, SmartArt diagram">
            <a:extLst>
              <a:ext uri="{FF2B5EF4-FFF2-40B4-BE49-F238E27FC236}">
                <a16:creationId xmlns:a16="http://schemas.microsoft.com/office/drawing/2014/main" id="{74C113D6-03CE-3005-EF32-27F7F08F24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" y="1487979"/>
            <a:ext cx="8212975" cy="35008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59D919-3F74-F23F-21D1-571CBA36F966}"/>
              </a:ext>
            </a:extLst>
          </p:cNvPr>
          <p:cNvSpPr txBox="1"/>
          <p:nvPr/>
        </p:nvSpPr>
        <p:spPr>
          <a:xfrm>
            <a:off x="1629295" y="5401195"/>
            <a:ext cx="1001683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Figure 1.1. Prospective SUD patient enrollment (n=5). This flowchart illustrates prospective SUD patients from referral to project completion. </a:t>
            </a:r>
            <a:endParaRPr lang="en-US" sz="2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00AA16A-4B9B-7626-4532-24D25B88C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5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80"/>
    </mc:Choice>
    <mc:Fallback>
      <p:transition spd="slow" advTm="6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1F02F-E6DC-A8FA-9217-46F4EC7EF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D8B86-9093-E6D1-0C43-FC0AFA47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28800"/>
            <a:ext cx="9601200" cy="40386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Responded strongly agree on four out of five questions on the Likert Scale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Common Themes: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r>
              <a:rPr lang="en-US" sz="3200" dirty="0"/>
              <a:t>Recovery is hard when life becomes difficult</a:t>
            </a:r>
          </a:p>
          <a:p>
            <a:pPr lvl="1"/>
            <a:r>
              <a:rPr lang="en-US" sz="3200" dirty="0"/>
              <a:t>Approaching recovery by taking baby steps</a:t>
            </a:r>
          </a:p>
          <a:p>
            <a:pPr lvl="1"/>
            <a:r>
              <a:rPr lang="en-US" sz="3200" dirty="0"/>
              <a:t>Different resources available</a:t>
            </a:r>
          </a:p>
          <a:p>
            <a:pPr lvl="1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CB25E1-4325-7E0F-1DC0-3DB6BB4D6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57"/>
    </mc:Choice>
    <mc:Fallback>
      <p:transition spd="slow" advTm="53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371E6-C28A-A3C2-3C45-F63A6CF8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and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073B7-6960-ED55-C750-F9702AC40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Supports long-term recovery rates by focusing on coping skills, replacement behaviors, and environmental and social supports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4E5601-C5DE-9445-FAE8-D4702732B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6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90"/>
    </mc:Choice>
    <mc:Fallback>
      <p:transition spd="slow" advTm="30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8795E-8F5F-6DF4-D0A5-8E3327CA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230284"/>
            <a:ext cx="9601200" cy="3581400"/>
          </a:xfrm>
        </p:spPr>
        <p:txBody>
          <a:bodyPr>
            <a:normAutofit fontScale="85000" lnSpcReduction="20000"/>
          </a:bodyPr>
          <a:lstStyle/>
          <a:p>
            <a:pPr marL="0" indent="0" algn="ctr" fontAlgn="base">
              <a:buNone/>
            </a:pPr>
            <a:r>
              <a:rPr lang="en-US" dirty="0"/>
              <a:t>References </a:t>
            </a:r>
          </a:p>
          <a:p>
            <a:pPr marL="0" indent="0" fontAlgn="base">
              <a:buNone/>
            </a:pPr>
            <a:r>
              <a:rPr lang="en-US" i="1" dirty="0"/>
              <a:t>Current Addiction Statistics: 2025 Data on Substance Abuse &amp; Trends.</a:t>
            </a:r>
            <a:r>
              <a:rPr lang="en-US" dirty="0"/>
              <a:t> Addiction Group. (2025).  </a:t>
            </a:r>
            <a:r>
              <a:rPr lang="en-US" u="sng" dirty="0">
                <a:hlinkClick r:id="rId4"/>
              </a:rPr>
              <a:t>https://www.addictiongroup.org/resources/addiction-statistics/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i="1" dirty="0"/>
              <a:t>Drug overdose mortality. </a:t>
            </a:r>
            <a:r>
              <a:rPr lang="en-US" dirty="0"/>
              <a:t>(2022). Centers for Disease Control and Prevention. </a:t>
            </a:r>
            <a:r>
              <a:rPr lang="en-US" u="sng" dirty="0">
                <a:hlinkClick r:id="rId5"/>
              </a:rPr>
              <a:t>https://www.cdc.gov/nchs/state-stats/deaths/drug-overdose.html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dirty="0"/>
              <a:t>June 18, 2024, Ohio Legislative Service Commission Office of Research. (n.d.-a.). </a:t>
            </a:r>
            <a:r>
              <a:rPr lang="en-US" u="sng" dirty="0">
                <a:hlinkClick r:id="rId6"/>
              </a:rPr>
              <a:t>https://www.legislature.ohio.gov/download?key=23094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dirty="0"/>
              <a:t>Logan, H. (n.d.). </a:t>
            </a:r>
            <a:r>
              <a:rPr lang="en-US" i="1" dirty="0"/>
              <a:t>Motivational Interviewing: MI Center for Change.</a:t>
            </a:r>
            <a:r>
              <a:rPr lang="en-US" dirty="0"/>
              <a:t> Motivational Interviewing-MI Center for Change. </a:t>
            </a:r>
            <a:r>
              <a:rPr lang="en-US" u="sng" dirty="0">
                <a:hlinkClick r:id="rId7"/>
              </a:rPr>
              <a:t>https://www.micenterforchange.com/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i="1" dirty="0"/>
              <a:t>Prevention of Substance Use.</a:t>
            </a:r>
            <a:r>
              <a:rPr lang="en-US" dirty="0"/>
              <a:t> Substance Abuse and Mental Health Services Administration (SAMHSA). (2025). </a:t>
            </a:r>
            <a:r>
              <a:rPr lang="en-US" u="sng" dirty="0">
                <a:hlinkClick r:id="rId8"/>
              </a:rPr>
              <a:t>https://www.smhsa.gov/substance-use/prevention/substance-use-disorders#overview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i="1" dirty="0"/>
              <a:t>What is a Substance Use Disorder (SUD)?</a:t>
            </a:r>
            <a:r>
              <a:rPr lang="en-US" dirty="0"/>
              <a:t> American Addiction Centers. (2024). </a:t>
            </a:r>
            <a:r>
              <a:rPr lang="en-US" i="1" dirty="0"/>
              <a:t> </a:t>
            </a:r>
            <a:r>
              <a:rPr lang="en-US" u="sng" dirty="0">
                <a:hlinkClick r:id="rId9"/>
              </a:rPr>
              <a:t>https://americanaddictioncenters.org/rehab-guide/substance-use-disorder</a:t>
            </a: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A6B42D-D1DC-A790-D3F8-FC85CB4A7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7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7"/>
    </mc:Choice>
    <mc:Fallback>
      <p:transition spd="slow" advTm="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{81F55700-00AF-4B27-A6C1-8DE7C2AACF74}TFc3084226-2d0c-440f-9f46-6b48c7a7f670e6ba4a85-fc4a2881d6b3</Template>
  <TotalTime>134</TotalTime>
  <Words>404</Words>
  <Application>Microsoft Office PowerPoint</Application>
  <PresentationFormat>Widescreen</PresentationFormat>
  <Paragraphs>43</Paragraphs>
  <Slides>8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Franklin Gothic Book</vt:lpstr>
      <vt:lpstr>Crop</vt:lpstr>
      <vt:lpstr>Understand patient experiences with brief motivational interventions for substance use disorders (SUD)</vt:lpstr>
      <vt:lpstr>Background</vt:lpstr>
      <vt:lpstr>Brief Motivational Intervention Survey</vt:lpstr>
      <vt:lpstr>Interventions</vt:lpstr>
      <vt:lpstr>Methodology</vt:lpstr>
      <vt:lpstr>Results</vt:lpstr>
      <vt:lpstr>Discussion and Implications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Katy Orleck</dc:creator>
  <cp:lastModifiedBy>Katy Orleck</cp:lastModifiedBy>
  <cp:revision>1</cp:revision>
  <dcterms:created xsi:type="dcterms:W3CDTF">2026-01-12T08:59:13Z</dcterms:created>
  <dcterms:modified xsi:type="dcterms:W3CDTF">2026-01-12T11:13:45Z</dcterms:modified>
</cp:coreProperties>
</file>