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10"/>
  </p:notesMasterIdLst>
  <p:sldIdLst>
    <p:sldId id="256" r:id="rId2"/>
    <p:sldId id="301" r:id="rId3"/>
    <p:sldId id="312" r:id="rId4"/>
    <p:sldId id="307" r:id="rId5"/>
    <p:sldId id="308" r:id="rId6"/>
    <p:sldId id="309" r:id="rId7"/>
    <p:sldId id="311" r:id="rId8"/>
    <p:sldId id="310" r:id="rId9"/>
  </p:sldIdLst>
  <p:sldSz cx="9144000" cy="5143500" type="screen16x9"/>
  <p:notesSz cx="6858000" cy="9144000"/>
  <p:embeddedFontLst>
    <p:embeddedFont>
      <p:font typeface="Lato" panose="020F0502020204030203" pitchFamily="34" charset="0"/>
      <p:regular r:id="rId11"/>
      <p:bold r:id="rId12"/>
      <p:italic r:id="rId13"/>
      <p:boldItalic r:id="rId14"/>
    </p:embeddedFont>
    <p:embeddedFont>
      <p:font typeface="Merriweather Light" panose="00000400000000000000" pitchFamily="2"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Vidaloka"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228380-4CBB-4986-B1C3-48DB9DA895BB}">
  <a:tblStyle styleId="{AF228380-4CBB-4986-B1C3-48DB9DA895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21" autoAdjust="0"/>
  </p:normalViewPr>
  <p:slideViewPr>
    <p:cSldViewPr snapToGrid="0">
      <p:cViewPr varScale="1">
        <p:scale>
          <a:sx n="85" d="100"/>
          <a:sy n="85" d="100"/>
        </p:scale>
        <p:origin x="13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Orleck" userId="13227f84eb7ab8d6" providerId="LiveId" clId="{7D713CA4-C693-4211-A5D3-FD9C52243518}"/>
    <pc:docChg chg="custSel delSld modSld">
      <pc:chgData name="Katy Orleck" userId="13227f84eb7ab8d6" providerId="LiveId" clId="{7D713CA4-C693-4211-A5D3-FD9C52243518}" dt="2023-05-03T06:20:33.090" v="752" actId="2696"/>
      <pc:docMkLst>
        <pc:docMk/>
      </pc:docMkLst>
      <pc:sldChg chg="del">
        <pc:chgData name="Katy Orleck" userId="13227f84eb7ab8d6" providerId="LiveId" clId="{7D713CA4-C693-4211-A5D3-FD9C52243518}" dt="2023-05-03T06:20:33.090" v="752" actId="2696"/>
        <pc:sldMkLst>
          <pc:docMk/>
          <pc:sldMk cId="0" sldId="257"/>
        </pc:sldMkLst>
      </pc:sldChg>
      <pc:sldChg chg="addSp delSp modSp mod modNotesTx">
        <pc:chgData name="Katy Orleck" userId="13227f84eb7ab8d6" providerId="LiveId" clId="{7D713CA4-C693-4211-A5D3-FD9C52243518}" dt="2023-05-03T06:13:07.099" v="311" actId="20577"/>
        <pc:sldMkLst>
          <pc:docMk/>
          <pc:sldMk cId="2240523469" sldId="307"/>
        </pc:sldMkLst>
        <pc:spChg chg="mod">
          <ac:chgData name="Katy Orleck" userId="13227f84eb7ab8d6" providerId="LiveId" clId="{7D713CA4-C693-4211-A5D3-FD9C52243518}" dt="2023-05-03T05:59:57.487" v="16" actId="14100"/>
          <ac:spMkLst>
            <pc:docMk/>
            <pc:sldMk cId="2240523469" sldId="307"/>
            <ac:spMk id="8" creationId="{434C6C7D-ABD5-18FB-D155-D47ACEA8234E}"/>
          </ac:spMkLst>
        </pc:spChg>
        <pc:picChg chg="add mod">
          <ac:chgData name="Katy Orleck" userId="13227f84eb7ab8d6" providerId="LiveId" clId="{7D713CA4-C693-4211-A5D3-FD9C52243518}" dt="2023-05-03T06:00:32.378" v="20" actId="1076"/>
          <ac:picMkLst>
            <pc:docMk/>
            <pc:sldMk cId="2240523469" sldId="307"/>
            <ac:picMk id="3" creationId="{E061CEDE-7C58-6C96-D6D7-0335723D95B2}"/>
          </ac:picMkLst>
        </pc:picChg>
        <pc:picChg chg="add mod">
          <ac:chgData name="Katy Orleck" userId="13227f84eb7ab8d6" providerId="LiveId" clId="{7D713CA4-C693-4211-A5D3-FD9C52243518}" dt="2023-05-03T06:00:57.403" v="24" actId="14100"/>
          <ac:picMkLst>
            <pc:docMk/>
            <pc:sldMk cId="2240523469" sldId="307"/>
            <ac:picMk id="5" creationId="{AF8207F8-C3D0-5E9A-C8FD-AB7445C9D653}"/>
          </ac:picMkLst>
        </pc:picChg>
        <pc:picChg chg="del mod">
          <ac:chgData name="Katy Orleck" userId="13227f84eb7ab8d6" providerId="LiveId" clId="{7D713CA4-C693-4211-A5D3-FD9C52243518}" dt="2023-05-03T06:00:07.004" v="18" actId="478"/>
          <ac:picMkLst>
            <pc:docMk/>
            <pc:sldMk cId="2240523469" sldId="307"/>
            <ac:picMk id="11" creationId="{64CC59E4-7511-1BCC-DEE6-97C5175EEBDF}"/>
          </ac:picMkLst>
        </pc:picChg>
      </pc:sldChg>
      <pc:sldChg chg="modNotesTx">
        <pc:chgData name="Katy Orleck" userId="13227f84eb7ab8d6" providerId="LiveId" clId="{7D713CA4-C693-4211-A5D3-FD9C52243518}" dt="2023-05-03T06:19:55.070" v="751" actId="20577"/>
        <pc:sldMkLst>
          <pc:docMk/>
          <pc:sldMk cId="2339945373" sldId="309"/>
        </pc:sldMkLst>
      </pc:sldChg>
      <pc:sldChg chg="addSp delSp modSp mod">
        <pc:chgData name="Katy Orleck" userId="13227f84eb7ab8d6" providerId="LiveId" clId="{7D713CA4-C693-4211-A5D3-FD9C52243518}" dt="2023-05-03T06:01:22.356" v="27" actId="1076"/>
        <pc:sldMkLst>
          <pc:docMk/>
          <pc:sldMk cId="3526933745" sldId="310"/>
        </pc:sldMkLst>
        <pc:spChg chg="mod">
          <ac:chgData name="Katy Orleck" userId="13227f84eb7ab8d6" providerId="LiveId" clId="{7D713CA4-C693-4211-A5D3-FD9C52243518}" dt="2023-05-03T06:01:22.356" v="27" actId="1076"/>
          <ac:spMkLst>
            <pc:docMk/>
            <pc:sldMk cId="3526933745" sldId="310"/>
            <ac:spMk id="3" creationId="{A380AB07-A95A-44AB-A621-DAE0B55D2A1A}"/>
          </ac:spMkLst>
        </pc:spChg>
        <pc:picChg chg="add mod">
          <ac:chgData name="Katy Orleck" userId="13227f84eb7ab8d6" providerId="LiveId" clId="{7D713CA4-C693-4211-A5D3-FD9C52243518}" dt="2023-05-03T05:55:18.287" v="2" actId="1076"/>
          <ac:picMkLst>
            <pc:docMk/>
            <pc:sldMk cId="3526933745" sldId="310"/>
            <ac:picMk id="5" creationId="{1FE5A8E4-E1A7-4770-5422-518C159EBB5C}"/>
          </ac:picMkLst>
        </pc:picChg>
        <pc:picChg chg="add del mod">
          <ac:chgData name="Katy Orleck" userId="13227f84eb7ab8d6" providerId="LiveId" clId="{7D713CA4-C693-4211-A5D3-FD9C52243518}" dt="2023-05-03T05:57:05.849" v="9" actId="478"/>
          <ac:picMkLst>
            <pc:docMk/>
            <pc:sldMk cId="3526933745" sldId="310"/>
            <ac:picMk id="7" creationId="{5377D261-1C50-F873-30D2-44517E19AF17}"/>
          </ac:picMkLst>
        </pc:picChg>
        <pc:picChg chg="add del mod">
          <ac:chgData name="Katy Orleck" userId="13227f84eb7ab8d6" providerId="LiveId" clId="{7D713CA4-C693-4211-A5D3-FD9C52243518}" dt="2023-05-03T05:59:31.734" v="12" actId="478"/>
          <ac:picMkLst>
            <pc:docMk/>
            <pc:sldMk cId="3526933745" sldId="310"/>
            <ac:picMk id="9" creationId="{02691CF0-910A-E295-4EB3-C1097AEF8129}"/>
          </ac:picMkLst>
        </pc:picChg>
      </pc:sldChg>
      <pc:sldChg chg="modNotesTx">
        <pc:chgData name="Katy Orleck" userId="13227f84eb7ab8d6" providerId="LiveId" clId="{7D713CA4-C693-4211-A5D3-FD9C52243518}" dt="2023-05-03T06:19:03.696" v="676" actId="20577"/>
        <pc:sldMkLst>
          <pc:docMk/>
          <pc:sldMk cId="1202998609" sldId="311"/>
        </pc:sldMkLst>
      </pc:sldChg>
      <pc:sldChg chg="addSp modSp mod">
        <pc:chgData name="Katy Orleck" userId="13227f84eb7ab8d6" providerId="LiveId" clId="{7D713CA4-C693-4211-A5D3-FD9C52243518}" dt="2023-05-03T06:05:19.189" v="77" actId="1076"/>
        <pc:sldMkLst>
          <pc:docMk/>
          <pc:sldMk cId="2049365431" sldId="312"/>
        </pc:sldMkLst>
        <pc:spChg chg="add mod">
          <ac:chgData name="Katy Orleck" userId="13227f84eb7ab8d6" providerId="LiveId" clId="{7D713CA4-C693-4211-A5D3-FD9C52243518}" dt="2023-05-03T06:05:12.024" v="76" actId="1076"/>
          <ac:spMkLst>
            <pc:docMk/>
            <pc:sldMk cId="2049365431" sldId="312"/>
            <ac:spMk id="2" creationId="{ADB67AA0-C8C4-109F-5F21-DD7E6B014AC7}"/>
          </ac:spMkLst>
        </pc:spChg>
        <pc:picChg chg="mod">
          <ac:chgData name="Katy Orleck" userId="13227f84eb7ab8d6" providerId="LiveId" clId="{7D713CA4-C693-4211-A5D3-FD9C52243518}" dt="2023-05-03T06:05:19.189" v="77" actId="1076"/>
          <ac:picMkLst>
            <pc:docMk/>
            <pc:sldMk cId="2049365431" sldId="312"/>
            <ac:picMk id="11" creationId="{E34A40ED-CCEB-6C0A-CF9F-6C63B3C5A4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 My name is Katy Orleck. I will give you an overview of my Capstone project.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1083f33e91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1083f33e91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proposing a Capstone project I thought of where my interests lie which is in mental health, advocacy and emerging practice areas of OT.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latin typeface="Arial" panose="020B0604020202020204" pitchFamily="34" charset="0"/>
                <a:cs typeface="Arial" panose="020B0604020202020204" pitchFamily="34" charset="0"/>
              </a:rPr>
              <a:t>In my past experience, I have worked with males experiencing addiction in a workforce program. Through this, I heard personal accounts of the individual’s life experiences and how healthcare positively and negatively impacted their recovery journey. I then became passionate about advocating for their rights which stemmed into the creation of my capstone idea.</a:t>
            </a:r>
          </a:p>
          <a:p>
            <a:pPr marL="158750" indent="0">
              <a:buNone/>
            </a:pPr>
            <a:endParaRPr lang="en-US" dirty="0"/>
          </a:p>
        </p:txBody>
      </p:sp>
    </p:spTree>
    <p:extLst>
      <p:ext uri="{BB962C8B-B14F-4D97-AF65-F5344CB8AC3E}">
        <p14:creationId xmlns:p14="http://schemas.microsoft.com/office/powerpoint/2010/main" val="356062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My capstone idea is to provide education to policymakers to propose laws to support accessible healthcare for individuals with addictions. The steps I will take to pursue this idea would identifying barriers and examine the laws related to substance abuse services. Based upon this information I will create educational presentations and fact sheets to use when educating policymakers on the importance of accessible healthcare services for individuals experiencing substance abuse. Ultimately, needing to present this education either in person or via Zoom with legislators. One possible Capstone site will be the Brighton Center. The Brighton Center is located in the Greater Cincinnati area and uses community supports to help achieve independence. There are services for varying populations offered but I would highlight working with the programs for people experiencing addiction. </a:t>
            </a:r>
          </a:p>
        </p:txBody>
      </p:sp>
    </p:spTree>
    <p:extLst>
      <p:ext uri="{BB962C8B-B14F-4D97-AF65-F5344CB8AC3E}">
        <p14:creationId xmlns:p14="http://schemas.microsoft.com/office/powerpoint/2010/main" val="188046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By taking the population, intervention, and outcome into account establishes the question “Does educating legislators and policymakers increase accessible healthcare services for individuals experiencing addiction?”</a:t>
            </a:r>
          </a:p>
        </p:txBody>
      </p:sp>
    </p:spTree>
    <p:extLst>
      <p:ext uri="{BB962C8B-B14F-4D97-AF65-F5344CB8AC3E}">
        <p14:creationId xmlns:p14="http://schemas.microsoft.com/office/powerpoint/2010/main" val="2631552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PIO question leads to the problem statement that says “Individuals experiencing addiction are unable to access healthcare services due to cost, geographic location, stigma, and feeling ignored or shamed by healthcare providers. This prevents these individuals from receiving treatment for recovery leading to increase financial and relationship hardships and a decline in individual’s physical health”.</a:t>
            </a:r>
          </a:p>
          <a:p>
            <a:pPr marL="158750" indent="0">
              <a:buNone/>
            </a:pPr>
            <a:endParaRPr lang="en-US" dirty="0"/>
          </a:p>
        </p:txBody>
      </p:sp>
    </p:spTree>
    <p:extLst>
      <p:ext uri="{BB962C8B-B14F-4D97-AF65-F5344CB8AC3E}">
        <p14:creationId xmlns:p14="http://schemas.microsoft.com/office/powerpoint/2010/main" val="347457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My Capstone Goal that should be done by the start of fall semester is to finalize my Capstone project idea by researching current capstone projects in three interest areas.</a:t>
            </a:r>
          </a:p>
        </p:txBody>
      </p:sp>
    </p:spTree>
    <p:extLst>
      <p:ext uri="{BB962C8B-B14F-4D97-AF65-F5344CB8AC3E}">
        <p14:creationId xmlns:p14="http://schemas.microsoft.com/office/powerpoint/2010/main" val="352413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1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1">
  <p:cSld name="CUSTOM_36">
    <p:spTree>
      <p:nvGrpSpPr>
        <p:cNvPr id="1" name="Shape 304"/>
        <p:cNvGrpSpPr/>
        <p:nvPr/>
      </p:nvGrpSpPr>
      <p:grpSpPr>
        <a:xfrm>
          <a:off x="0" y="0"/>
          <a:ext cx="0" cy="0"/>
          <a:chOff x="0" y="0"/>
          <a:chExt cx="0" cy="0"/>
        </a:xfrm>
      </p:grpSpPr>
      <p:sp>
        <p:nvSpPr>
          <p:cNvPr id="305" name="Google Shape;305;p36"/>
          <p:cNvSpPr txBox="1">
            <a:spLocks noGrp="1"/>
          </p:cNvSpPr>
          <p:nvPr>
            <p:ph type="subTitle" idx="1"/>
          </p:nvPr>
        </p:nvSpPr>
        <p:spPr>
          <a:xfrm>
            <a:off x="3571925"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6" name="Google Shape;306;p36"/>
          <p:cNvSpPr txBox="1">
            <a:spLocks noGrp="1"/>
          </p:cNvSpPr>
          <p:nvPr>
            <p:ph type="subTitle" idx="2"/>
          </p:nvPr>
        </p:nvSpPr>
        <p:spPr>
          <a:xfrm>
            <a:off x="3571925"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7" name="Google Shape;307;p36"/>
          <p:cNvSpPr txBox="1">
            <a:spLocks noGrp="1"/>
          </p:cNvSpPr>
          <p:nvPr>
            <p:ph type="subTitle" idx="3"/>
          </p:nvPr>
        </p:nvSpPr>
        <p:spPr>
          <a:xfrm>
            <a:off x="1088400"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8" name="Google Shape;308;p36"/>
          <p:cNvSpPr txBox="1">
            <a:spLocks noGrp="1"/>
          </p:cNvSpPr>
          <p:nvPr>
            <p:ph type="subTitle" idx="4"/>
          </p:nvPr>
        </p:nvSpPr>
        <p:spPr>
          <a:xfrm>
            <a:off x="1088400"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9" name="Google Shape;309;p36"/>
          <p:cNvSpPr txBox="1">
            <a:spLocks noGrp="1"/>
          </p:cNvSpPr>
          <p:nvPr>
            <p:ph type="subTitle" idx="5"/>
          </p:nvPr>
        </p:nvSpPr>
        <p:spPr>
          <a:xfrm>
            <a:off x="6055450"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10" name="Google Shape;310;p36"/>
          <p:cNvSpPr txBox="1">
            <a:spLocks noGrp="1"/>
          </p:cNvSpPr>
          <p:nvPr>
            <p:ph type="subTitle" idx="6"/>
          </p:nvPr>
        </p:nvSpPr>
        <p:spPr>
          <a:xfrm>
            <a:off x="6055450"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1" name="Google Shape;311;p36"/>
          <p:cNvSpPr txBox="1">
            <a:spLocks noGrp="1"/>
          </p:cNvSpPr>
          <p:nvPr>
            <p:ph type="title"/>
          </p:nvPr>
        </p:nvSpPr>
        <p:spPr>
          <a:xfrm>
            <a:off x="713225" y="445025"/>
            <a:ext cx="551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12" name="Google Shape;312;p3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3" name="Google Shape;313;p3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4" name="Google Shape;314;p36"/>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82" r:id="rId4"/>
    <p:sldLayoutId id="2147483696" r:id="rId5"/>
    <p:sldLayoutId id="2147483697" r:id="rId6"/>
    <p:sldLayoutId id="2147483698" r:id="rId7"/>
    <p:sldLayoutId id="214748369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9"/>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Three Minute Capstone</a:t>
            </a:r>
            <a:endParaRPr dirty="0"/>
          </a:p>
        </p:txBody>
      </p:sp>
      <p:sp>
        <p:nvSpPr>
          <p:cNvPr id="483" name="Google Shape;483;p59"/>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dk1"/>
                </a:solidFill>
              </a:rPr>
              <a:t>By: Katy Orleck</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 calcmode="lin" valueType="num">
                                      <p:cBhvr additive="base">
                                        <p:cTn id="7" dur="1000"/>
                                        <p:tgtEl>
                                          <p:spTgt spid="48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83"/>
                                        </p:tgtEl>
                                        <p:attrNameLst>
                                          <p:attrName>style.visibility</p:attrName>
                                        </p:attrNameLst>
                                      </p:cBhvr>
                                      <p:to>
                                        <p:strVal val="visible"/>
                                      </p:to>
                                    </p:set>
                                    <p:anim calcmode="lin" valueType="num">
                                      <p:cBhvr additive="base">
                                        <p:cTn id="10" dur="1000"/>
                                        <p:tgtEl>
                                          <p:spTgt spid="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104"/>
          <p:cNvSpPr txBox="1">
            <a:spLocks noGrp="1"/>
          </p:cNvSpPr>
          <p:nvPr>
            <p:ph type="subTitle" idx="1"/>
          </p:nvPr>
        </p:nvSpPr>
        <p:spPr>
          <a:xfrm>
            <a:off x="3472025" y="2809922"/>
            <a:ext cx="2015400" cy="49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Advocacy</a:t>
            </a:r>
            <a:endParaRPr dirty="0"/>
          </a:p>
        </p:txBody>
      </p:sp>
      <p:sp>
        <p:nvSpPr>
          <p:cNvPr id="1275" name="Google Shape;1275;p104"/>
          <p:cNvSpPr txBox="1">
            <a:spLocks noGrp="1"/>
          </p:cNvSpPr>
          <p:nvPr>
            <p:ph type="subTitle" idx="3"/>
          </p:nvPr>
        </p:nvSpPr>
        <p:spPr>
          <a:xfrm>
            <a:off x="831225" y="2811611"/>
            <a:ext cx="2412038" cy="49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Mental Health	</a:t>
            </a:r>
            <a:endParaRPr dirty="0"/>
          </a:p>
        </p:txBody>
      </p:sp>
      <p:sp>
        <p:nvSpPr>
          <p:cNvPr id="1277" name="Google Shape;1277;p104"/>
          <p:cNvSpPr txBox="1">
            <a:spLocks noGrp="1"/>
          </p:cNvSpPr>
          <p:nvPr>
            <p:ph type="subTitle" idx="5"/>
          </p:nvPr>
        </p:nvSpPr>
        <p:spPr>
          <a:xfrm>
            <a:off x="5716187" y="2745986"/>
            <a:ext cx="3252857" cy="49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Emerging Practice Areas</a:t>
            </a:r>
            <a:endParaRPr dirty="0"/>
          </a:p>
        </p:txBody>
      </p:sp>
      <p:grpSp>
        <p:nvGrpSpPr>
          <p:cNvPr id="1279" name="Google Shape;1279;p104"/>
          <p:cNvGrpSpPr/>
          <p:nvPr/>
        </p:nvGrpSpPr>
        <p:grpSpPr>
          <a:xfrm>
            <a:off x="1590600" y="1752050"/>
            <a:ext cx="1011000" cy="930000"/>
            <a:chOff x="3173876" y="1739175"/>
            <a:chExt cx="1011000" cy="930000"/>
          </a:xfrm>
        </p:grpSpPr>
        <p:sp>
          <p:nvSpPr>
            <p:cNvPr id="1280" name="Google Shape;1280;p104"/>
            <p:cNvSpPr/>
            <p:nvPr/>
          </p:nvSpPr>
          <p:spPr>
            <a:xfrm>
              <a:off x="3214375" y="1739175"/>
              <a:ext cx="930000" cy="930000"/>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4"/>
            <p:cNvSpPr txBox="1"/>
            <p:nvPr/>
          </p:nvSpPr>
          <p:spPr>
            <a:xfrm>
              <a:off x="3173876" y="1870425"/>
              <a:ext cx="1011000" cy="6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1"/>
                  </a:solidFill>
                  <a:latin typeface="Vidaloka"/>
                  <a:ea typeface="Vidaloka"/>
                  <a:cs typeface="Vidaloka"/>
                  <a:sym typeface="Vidaloka"/>
                </a:rPr>
                <a:t>01</a:t>
              </a:r>
              <a:endParaRPr sz="3500">
                <a:solidFill>
                  <a:schemeClr val="accent1"/>
                </a:solidFill>
                <a:latin typeface="Vidaloka"/>
                <a:ea typeface="Vidaloka"/>
                <a:cs typeface="Vidaloka"/>
                <a:sym typeface="Vidaloka"/>
              </a:endParaRPr>
            </a:p>
          </p:txBody>
        </p:sp>
      </p:grpSp>
      <p:grpSp>
        <p:nvGrpSpPr>
          <p:cNvPr id="1282" name="Google Shape;1282;p104"/>
          <p:cNvGrpSpPr/>
          <p:nvPr/>
        </p:nvGrpSpPr>
        <p:grpSpPr>
          <a:xfrm>
            <a:off x="4074125" y="1752050"/>
            <a:ext cx="1011000" cy="930000"/>
            <a:chOff x="3173876" y="1739175"/>
            <a:chExt cx="1011000" cy="930000"/>
          </a:xfrm>
        </p:grpSpPr>
        <p:sp>
          <p:nvSpPr>
            <p:cNvPr id="1283" name="Google Shape;1283;p104"/>
            <p:cNvSpPr/>
            <p:nvPr/>
          </p:nvSpPr>
          <p:spPr>
            <a:xfrm>
              <a:off x="3214375" y="1739175"/>
              <a:ext cx="930000" cy="930000"/>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04"/>
            <p:cNvSpPr txBox="1"/>
            <p:nvPr/>
          </p:nvSpPr>
          <p:spPr>
            <a:xfrm>
              <a:off x="3173876" y="1870425"/>
              <a:ext cx="1011000" cy="6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1"/>
                  </a:solidFill>
                  <a:latin typeface="Vidaloka"/>
                  <a:ea typeface="Vidaloka"/>
                  <a:cs typeface="Vidaloka"/>
                  <a:sym typeface="Vidaloka"/>
                </a:rPr>
                <a:t>02</a:t>
              </a:r>
              <a:endParaRPr sz="3500">
                <a:solidFill>
                  <a:schemeClr val="accent1"/>
                </a:solidFill>
                <a:latin typeface="Vidaloka"/>
                <a:ea typeface="Vidaloka"/>
                <a:cs typeface="Vidaloka"/>
                <a:sym typeface="Vidaloka"/>
              </a:endParaRPr>
            </a:p>
          </p:txBody>
        </p:sp>
      </p:grpSp>
      <p:grpSp>
        <p:nvGrpSpPr>
          <p:cNvPr id="1285" name="Google Shape;1285;p104"/>
          <p:cNvGrpSpPr/>
          <p:nvPr/>
        </p:nvGrpSpPr>
        <p:grpSpPr>
          <a:xfrm>
            <a:off x="6557650" y="1752050"/>
            <a:ext cx="1011000" cy="930000"/>
            <a:chOff x="3173876" y="1739175"/>
            <a:chExt cx="1011000" cy="930000"/>
          </a:xfrm>
        </p:grpSpPr>
        <p:sp>
          <p:nvSpPr>
            <p:cNvPr id="1286" name="Google Shape;1286;p104"/>
            <p:cNvSpPr/>
            <p:nvPr/>
          </p:nvSpPr>
          <p:spPr>
            <a:xfrm>
              <a:off x="3214375" y="1739175"/>
              <a:ext cx="930000" cy="930000"/>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4"/>
            <p:cNvSpPr txBox="1"/>
            <p:nvPr/>
          </p:nvSpPr>
          <p:spPr>
            <a:xfrm>
              <a:off x="3173876" y="1870425"/>
              <a:ext cx="1011000" cy="66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chemeClr val="accent1"/>
                  </a:solidFill>
                  <a:latin typeface="Vidaloka"/>
                  <a:ea typeface="Vidaloka"/>
                  <a:cs typeface="Vidaloka"/>
                  <a:sym typeface="Vidaloka"/>
                </a:rPr>
                <a:t>03</a:t>
              </a:r>
              <a:endParaRPr sz="3500">
                <a:solidFill>
                  <a:schemeClr val="accent1"/>
                </a:solidFill>
                <a:latin typeface="Vidaloka"/>
                <a:ea typeface="Vidaloka"/>
                <a:cs typeface="Vidaloka"/>
                <a:sym typeface="Vidaloka"/>
              </a:endParaRPr>
            </a:p>
          </p:txBody>
        </p:sp>
      </p:grpSp>
      <p:sp>
        <p:nvSpPr>
          <p:cNvPr id="1288" name="Google Shape;1288;p104"/>
          <p:cNvSpPr txBox="1">
            <a:spLocks noGrp="1"/>
          </p:cNvSpPr>
          <p:nvPr>
            <p:ph type="title"/>
          </p:nvPr>
        </p:nvSpPr>
        <p:spPr>
          <a:xfrm>
            <a:off x="713225" y="445025"/>
            <a:ext cx="5517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Interests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1000"/>
                                        <p:tgtEl>
                                          <p:spTgt spid="127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279"/>
                                        </p:tgtEl>
                                        <p:attrNameLst>
                                          <p:attrName>style.visibility</p:attrName>
                                        </p:attrNameLst>
                                      </p:cBhvr>
                                      <p:to>
                                        <p:strVal val="visible"/>
                                      </p:to>
                                    </p:set>
                                    <p:anim calcmode="lin" valueType="num">
                                      <p:cBhvr additive="base">
                                        <p:cTn id="10" dur="1000"/>
                                        <p:tgtEl>
                                          <p:spTgt spid="1279"/>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273"/>
                                        </p:tgtEl>
                                        <p:attrNameLst>
                                          <p:attrName>style.visibility</p:attrName>
                                        </p:attrNameLst>
                                      </p:cBhvr>
                                      <p:to>
                                        <p:strVal val="visible"/>
                                      </p:to>
                                    </p:set>
                                    <p:anim calcmode="lin" valueType="num">
                                      <p:cBhvr additive="base">
                                        <p:cTn id="15" dur="1000"/>
                                        <p:tgtEl>
                                          <p:spTgt spid="1273"/>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0"/>
                                  </p:stCondLst>
                                  <p:childTnLst>
                                    <p:set>
                                      <p:cBhvr>
                                        <p:cTn id="17" dur="1" fill="hold">
                                          <p:stCondLst>
                                            <p:cond delay="0"/>
                                          </p:stCondLst>
                                        </p:cTn>
                                        <p:tgtEl>
                                          <p:spTgt spid="1282"/>
                                        </p:tgtEl>
                                        <p:attrNameLst>
                                          <p:attrName>style.visibility</p:attrName>
                                        </p:attrNameLst>
                                      </p:cBhvr>
                                      <p:to>
                                        <p:strVal val="visible"/>
                                      </p:to>
                                    </p:set>
                                    <p:anim calcmode="lin" valueType="num">
                                      <p:cBhvr additive="base">
                                        <p:cTn id="18" dur="1000"/>
                                        <p:tgtEl>
                                          <p:spTgt spid="1282"/>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277"/>
                                        </p:tgtEl>
                                        <p:attrNameLst>
                                          <p:attrName>style.visibility</p:attrName>
                                        </p:attrNameLst>
                                      </p:cBhvr>
                                      <p:to>
                                        <p:strVal val="visible"/>
                                      </p:to>
                                    </p:set>
                                    <p:anim calcmode="lin" valueType="num">
                                      <p:cBhvr additive="base">
                                        <p:cTn id="23" dur="1000"/>
                                        <p:tgtEl>
                                          <p:spTgt spid="1277"/>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1285"/>
                                        </p:tgtEl>
                                        <p:attrNameLst>
                                          <p:attrName>style.visibility</p:attrName>
                                        </p:attrNameLst>
                                      </p:cBhvr>
                                      <p:to>
                                        <p:strVal val="visible"/>
                                      </p:to>
                                    </p:set>
                                    <p:anim calcmode="lin" valueType="num">
                                      <p:cBhvr additive="base">
                                        <p:cTn id="26" dur="1000"/>
                                        <p:tgtEl>
                                          <p:spTgt spid="12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85A43B-44C6-8B81-BDBF-D26C544D6134}"/>
              </a:ext>
            </a:extLst>
          </p:cNvPr>
          <p:cNvSpPr>
            <a:spLocks noGrp="1"/>
          </p:cNvSpPr>
          <p:nvPr>
            <p:ph type="title"/>
          </p:nvPr>
        </p:nvSpPr>
        <p:spPr/>
        <p:txBody>
          <a:bodyPr/>
          <a:lstStyle/>
          <a:p>
            <a:r>
              <a:rPr lang="en-US" dirty="0"/>
              <a:t>Personal Background</a:t>
            </a:r>
          </a:p>
        </p:txBody>
      </p:sp>
      <p:sp>
        <p:nvSpPr>
          <p:cNvPr id="9" name="Text Placeholder 8">
            <a:extLst>
              <a:ext uri="{FF2B5EF4-FFF2-40B4-BE49-F238E27FC236}">
                <a16:creationId xmlns:a16="http://schemas.microsoft.com/office/drawing/2014/main" id="{E5C7256D-9A49-3A9A-514A-CBC27861731F}"/>
              </a:ext>
            </a:extLst>
          </p:cNvPr>
          <p:cNvSpPr>
            <a:spLocks noGrp="1"/>
          </p:cNvSpPr>
          <p:nvPr>
            <p:ph type="body" idx="1"/>
          </p:nvPr>
        </p:nvSpPr>
        <p:spPr/>
        <p:txBody>
          <a:bodyPr numCol="2"/>
          <a:lstStyle/>
          <a:p>
            <a:pPr marL="114300" indent="0">
              <a:buNone/>
            </a:pPr>
            <a:r>
              <a:rPr lang="en-US" sz="2400" dirty="0"/>
              <a:t>First-hand experience working with males experiencing addiction</a:t>
            </a:r>
          </a:p>
        </p:txBody>
      </p:sp>
      <p:pic>
        <p:nvPicPr>
          <p:cNvPr id="11" name="Picture 10">
            <a:extLst>
              <a:ext uri="{FF2B5EF4-FFF2-40B4-BE49-F238E27FC236}">
                <a16:creationId xmlns:a16="http://schemas.microsoft.com/office/drawing/2014/main" id="{E34A40ED-CCEB-6C0A-CF9F-6C63B3C5A4E3}"/>
              </a:ext>
            </a:extLst>
          </p:cNvPr>
          <p:cNvPicPr>
            <a:picLocks noChangeAspect="1"/>
          </p:cNvPicPr>
          <p:nvPr/>
        </p:nvPicPr>
        <p:blipFill>
          <a:blip r:embed="rId3"/>
          <a:stretch>
            <a:fillRect/>
          </a:stretch>
        </p:blipFill>
        <p:spPr>
          <a:xfrm rot="5400000">
            <a:off x="4322792" y="861383"/>
            <a:ext cx="4061885" cy="3352800"/>
          </a:xfrm>
          <a:prstGeom prst="rect">
            <a:avLst/>
          </a:prstGeom>
        </p:spPr>
      </p:pic>
      <p:sp>
        <p:nvSpPr>
          <p:cNvPr id="2" name="TextBox 1">
            <a:extLst>
              <a:ext uri="{FF2B5EF4-FFF2-40B4-BE49-F238E27FC236}">
                <a16:creationId xmlns:a16="http://schemas.microsoft.com/office/drawing/2014/main" id="{ADB67AA0-C8C4-109F-5F21-DD7E6B014AC7}"/>
              </a:ext>
            </a:extLst>
          </p:cNvPr>
          <p:cNvSpPr txBox="1"/>
          <p:nvPr/>
        </p:nvSpPr>
        <p:spPr>
          <a:xfrm>
            <a:off x="4939553" y="4610680"/>
            <a:ext cx="3200400" cy="307777"/>
          </a:xfrm>
          <a:prstGeom prst="rect">
            <a:avLst/>
          </a:prstGeom>
          <a:noFill/>
        </p:spPr>
        <p:txBody>
          <a:bodyPr wrap="square" rtlCol="0">
            <a:spAutoFit/>
          </a:bodyPr>
          <a:lstStyle/>
          <a:p>
            <a:r>
              <a:rPr lang="en-US" dirty="0"/>
              <a:t>(Taken during workforce program)</a:t>
            </a:r>
          </a:p>
        </p:txBody>
      </p:sp>
    </p:spTree>
    <p:extLst>
      <p:ext uri="{BB962C8B-B14F-4D97-AF65-F5344CB8AC3E}">
        <p14:creationId xmlns:p14="http://schemas.microsoft.com/office/powerpoint/2010/main" val="204936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4C6C7D-ABD5-18FB-D155-D47ACEA8234E}"/>
              </a:ext>
            </a:extLst>
          </p:cNvPr>
          <p:cNvSpPr>
            <a:spLocks noGrp="1"/>
          </p:cNvSpPr>
          <p:nvPr>
            <p:ph type="title"/>
          </p:nvPr>
        </p:nvSpPr>
        <p:spPr>
          <a:xfrm>
            <a:off x="713225" y="445025"/>
            <a:ext cx="4711500" cy="908646"/>
          </a:xfrm>
        </p:spPr>
        <p:txBody>
          <a:bodyPr/>
          <a:lstStyle/>
          <a:p>
            <a:r>
              <a:rPr lang="en-US" dirty="0"/>
              <a:t>Capstone Idea</a:t>
            </a:r>
          </a:p>
        </p:txBody>
      </p:sp>
      <p:sp>
        <p:nvSpPr>
          <p:cNvPr id="9" name="Text Placeholder 8">
            <a:extLst>
              <a:ext uri="{FF2B5EF4-FFF2-40B4-BE49-F238E27FC236}">
                <a16:creationId xmlns:a16="http://schemas.microsoft.com/office/drawing/2014/main" id="{B3C6FED1-31AE-ACD0-72AC-28A6BBA0DC84}"/>
              </a:ext>
            </a:extLst>
          </p:cNvPr>
          <p:cNvSpPr>
            <a:spLocks noGrp="1"/>
          </p:cNvSpPr>
          <p:nvPr>
            <p:ph type="body" idx="1"/>
          </p:nvPr>
        </p:nvSpPr>
        <p:spPr>
          <a:xfrm>
            <a:off x="713250" y="1272925"/>
            <a:ext cx="6449550" cy="3295800"/>
          </a:xfrm>
        </p:spPr>
        <p:txBody>
          <a:bodyPr numCol="1"/>
          <a:lstStyle/>
          <a:p>
            <a:pPr marL="114300" indent="0">
              <a:buNone/>
            </a:pPr>
            <a:r>
              <a:rPr lang="en-US" sz="2400" dirty="0"/>
              <a:t>Provide education to policymakers to propose laws to support accessible healthcare for individuals with addictions (substance abuse).</a:t>
            </a:r>
          </a:p>
          <a:p>
            <a:pPr marL="114300" indent="0">
              <a:buNone/>
            </a:pPr>
            <a:endParaRPr lang="en-US" sz="2000" dirty="0"/>
          </a:p>
          <a:p>
            <a:pPr marL="114300" indent="0">
              <a:buNone/>
            </a:pPr>
            <a:endParaRPr lang="en-US" sz="2000" dirty="0"/>
          </a:p>
        </p:txBody>
      </p:sp>
      <p:pic>
        <p:nvPicPr>
          <p:cNvPr id="3" name="Graphic 2" descr="Scales of justice">
            <a:extLst>
              <a:ext uri="{FF2B5EF4-FFF2-40B4-BE49-F238E27FC236}">
                <a16:creationId xmlns:a16="http://schemas.microsoft.com/office/drawing/2014/main" id="{E061CEDE-7C58-6C96-D6D7-0335723D95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7600" y="326775"/>
            <a:ext cx="914400" cy="914400"/>
          </a:xfrm>
          <a:prstGeom prst="rect">
            <a:avLst/>
          </a:prstGeom>
        </p:spPr>
      </p:pic>
      <p:pic>
        <p:nvPicPr>
          <p:cNvPr id="5" name="Graphic 4" descr="Court">
            <a:extLst>
              <a:ext uri="{FF2B5EF4-FFF2-40B4-BE49-F238E27FC236}">
                <a16:creationId xmlns:a16="http://schemas.microsoft.com/office/drawing/2014/main" id="{AF8207F8-C3D0-5E9A-C8FD-AB7445C9D6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2000" y="307613"/>
            <a:ext cx="914400" cy="908645"/>
          </a:xfrm>
          <a:prstGeom prst="rect">
            <a:avLst/>
          </a:prstGeom>
        </p:spPr>
      </p:pic>
    </p:spTree>
    <p:extLst>
      <p:ext uri="{BB962C8B-B14F-4D97-AF65-F5344CB8AC3E}">
        <p14:creationId xmlns:p14="http://schemas.microsoft.com/office/powerpoint/2010/main" val="224052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A149-9AED-E05F-4477-2E501AE9D42C}"/>
              </a:ext>
            </a:extLst>
          </p:cNvPr>
          <p:cNvSpPr>
            <a:spLocks noGrp="1"/>
          </p:cNvSpPr>
          <p:nvPr>
            <p:ph type="title"/>
          </p:nvPr>
        </p:nvSpPr>
        <p:spPr/>
        <p:txBody>
          <a:bodyPr/>
          <a:lstStyle/>
          <a:p>
            <a:r>
              <a:rPr lang="en-US" dirty="0"/>
              <a:t>PIO Question</a:t>
            </a:r>
          </a:p>
        </p:txBody>
      </p:sp>
      <p:sp>
        <p:nvSpPr>
          <p:cNvPr id="3" name="Text Placeholder 2">
            <a:extLst>
              <a:ext uri="{FF2B5EF4-FFF2-40B4-BE49-F238E27FC236}">
                <a16:creationId xmlns:a16="http://schemas.microsoft.com/office/drawing/2014/main" id="{40C8A18F-2C4A-EB56-134A-BC66095F9D2D}"/>
              </a:ext>
            </a:extLst>
          </p:cNvPr>
          <p:cNvSpPr>
            <a:spLocks noGrp="1"/>
          </p:cNvSpPr>
          <p:nvPr>
            <p:ph type="body" idx="1"/>
          </p:nvPr>
        </p:nvSpPr>
        <p:spPr>
          <a:xfrm>
            <a:off x="713250" y="1272925"/>
            <a:ext cx="6170150" cy="3295800"/>
          </a:xfrm>
        </p:spPr>
        <p:txBody>
          <a:bodyPr/>
          <a:lstStyle/>
          <a:p>
            <a:pPr marL="114300" indent="0">
              <a:buNone/>
            </a:pPr>
            <a:r>
              <a:rPr lang="en-US" sz="2400" dirty="0"/>
              <a:t>Does educating legislators and policymakers increase accessible healthcare services for individuals experiencing addiction?</a:t>
            </a:r>
          </a:p>
        </p:txBody>
      </p:sp>
    </p:spTree>
    <p:extLst>
      <p:ext uri="{BB962C8B-B14F-4D97-AF65-F5344CB8AC3E}">
        <p14:creationId xmlns:p14="http://schemas.microsoft.com/office/powerpoint/2010/main" val="288373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BCE7D74-5100-8473-14B7-097144ED044F}"/>
              </a:ext>
            </a:extLst>
          </p:cNvPr>
          <p:cNvSpPr>
            <a:spLocks noGrp="1"/>
          </p:cNvSpPr>
          <p:nvPr>
            <p:ph type="title"/>
          </p:nvPr>
        </p:nvSpPr>
        <p:spPr/>
        <p:txBody>
          <a:bodyPr/>
          <a:lstStyle/>
          <a:p>
            <a:r>
              <a:rPr lang="en-US" dirty="0"/>
              <a:t>Problem Statement </a:t>
            </a:r>
          </a:p>
        </p:txBody>
      </p:sp>
      <p:sp>
        <p:nvSpPr>
          <p:cNvPr id="12" name="Text Placeholder 11">
            <a:extLst>
              <a:ext uri="{FF2B5EF4-FFF2-40B4-BE49-F238E27FC236}">
                <a16:creationId xmlns:a16="http://schemas.microsoft.com/office/drawing/2014/main" id="{7C577F66-E343-C6BC-D63A-1E42F1EB73FF}"/>
              </a:ext>
            </a:extLst>
          </p:cNvPr>
          <p:cNvSpPr>
            <a:spLocks noGrp="1"/>
          </p:cNvSpPr>
          <p:nvPr>
            <p:ph type="body" idx="1"/>
          </p:nvPr>
        </p:nvSpPr>
        <p:spPr>
          <a:xfrm>
            <a:off x="713250" y="1272925"/>
            <a:ext cx="7871950" cy="3295800"/>
          </a:xfrm>
        </p:spPr>
        <p:txBody>
          <a:bodyPr/>
          <a:lstStyle/>
          <a:p>
            <a:pPr marL="114300" indent="0">
              <a:buNone/>
            </a:pPr>
            <a:r>
              <a:rPr lang="en-US" sz="2400" dirty="0"/>
              <a:t>Individuals experiencing addiction are unable to access healthcare services due to cost, geographic location, stigma, and feeling ignored or shamed by healthcare providers. This prevents these individuals from receiving treatment for recovery leading to increase financial and relationship hardships and a decline in individual’s physical health.</a:t>
            </a:r>
          </a:p>
        </p:txBody>
      </p:sp>
    </p:spTree>
    <p:extLst>
      <p:ext uri="{BB962C8B-B14F-4D97-AF65-F5344CB8AC3E}">
        <p14:creationId xmlns:p14="http://schemas.microsoft.com/office/powerpoint/2010/main" val="233994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DA03-013B-F7B2-A393-783C4A15B4DB}"/>
              </a:ext>
            </a:extLst>
          </p:cNvPr>
          <p:cNvSpPr>
            <a:spLocks noGrp="1"/>
          </p:cNvSpPr>
          <p:nvPr>
            <p:ph type="title"/>
          </p:nvPr>
        </p:nvSpPr>
        <p:spPr/>
        <p:txBody>
          <a:bodyPr/>
          <a:lstStyle/>
          <a:p>
            <a:r>
              <a:rPr lang="en-US" dirty="0"/>
              <a:t>Capstone Goal</a:t>
            </a:r>
          </a:p>
        </p:txBody>
      </p:sp>
      <p:sp>
        <p:nvSpPr>
          <p:cNvPr id="3" name="Text Placeholder 2">
            <a:extLst>
              <a:ext uri="{FF2B5EF4-FFF2-40B4-BE49-F238E27FC236}">
                <a16:creationId xmlns:a16="http://schemas.microsoft.com/office/drawing/2014/main" id="{CED0B069-F721-2DBB-D2A2-4A08034A192B}"/>
              </a:ext>
            </a:extLst>
          </p:cNvPr>
          <p:cNvSpPr>
            <a:spLocks noGrp="1"/>
          </p:cNvSpPr>
          <p:nvPr>
            <p:ph type="body" idx="1"/>
          </p:nvPr>
        </p:nvSpPr>
        <p:spPr>
          <a:xfrm>
            <a:off x="713250" y="1272925"/>
            <a:ext cx="7351250" cy="3295800"/>
          </a:xfrm>
        </p:spPr>
        <p:txBody>
          <a:bodyPr/>
          <a:lstStyle/>
          <a:p>
            <a:pPr marL="114300" indent="0">
              <a:buNone/>
            </a:pPr>
            <a:r>
              <a:rPr lang="en-US" sz="2400" dirty="0"/>
              <a:t>I will decide on a Capstone Project idea by researching current capstone projects in three interest areas by the start of the fall semester.</a:t>
            </a:r>
          </a:p>
        </p:txBody>
      </p:sp>
    </p:spTree>
    <p:extLst>
      <p:ext uri="{BB962C8B-B14F-4D97-AF65-F5344CB8AC3E}">
        <p14:creationId xmlns:p14="http://schemas.microsoft.com/office/powerpoint/2010/main" val="120299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4052-2FA2-8B4E-9F36-A703E0BC10D9}"/>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A380AB07-A95A-44AB-A621-DAE0B55D2A1A}"/>
              </a:ext>
            </a:extLst>
          </p:cNvPr>
          <p:cNvSpPr>
            <a:spLocks noGrp="1"/>
          </p:cNvSpPr>
          <p:nvPr>
            <p:ph type="body" idx="1"/>
          </p:nvPr>
        </p:nvSpPr>
        <p:spPr>
          <a:xfrm>
            <a:off x="489132" y="1120525"/>
            <a:ext cx="7717500" cy="3295800"/>
          </a:xfrm>
        </p:spPr>
        <p:txBody>
          <a:bodyPr/>
          <a:lstStyle/>
          <a:p>
            <a:pPr marL="114300" indent="0" algn="just">
              <a:buNone/>
            </a:pPr>
            <a:r>
              <a:rPr lang="en-US" sz="2400" dirty="0"/>
              <a:t>Identify someone in Columbus at the Capital to work with.</a:t>
            </a:r>
          </a:p>
          <a:p>
            <a:pPr marL="114300" indent="0">
              <a:buNone/>
            </a:pPr>
            <a:endParaRPr lang="en-US" sz="2400" dirty="0"/>
          </a:p>
          <a:p>
            <a:pPr marL="114300" indent="0">
              <a:buNone/>
            </a:pPr>
            <a:r>
              <a:rPr lang="en-US" sz="2400" dirty="0"/>
              <a:t>Learn more about legislation and policies that promote or prohibit access to healthcare for individuals experiencing addiction.</a:t>
            </a:r>
          </a:p>
        </p:txBody>
      </p:sp>
      <p:pic>
        <p:nvPicPr>
          <p:cNvPr id="5" name="Graphic 4" descr="Footprints">
            <a:extLst>
              <a:ext uri="{FF2B5EF4-FFF2-40B4-BE49-F238E27FC236}">
                <a16:creationId xmlns:a16="http://schemas.microsoft.com/office/drawing/2014/main" id="{1FE5A8E4-E1A7-4770-5422-518C159EBB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73550" y="3805748"/>
            <a:ext cx="914400" cy="914400"/>
          </a:xfrm>
          <a:prstGeom prst="rect">
            <a:avLst/>
          </a:prstGeom>
        </p:spPr>
      </p:pic>
    </p:spTree>
    <p:extLst>
      <p:ext uri="{BB962C8B-B14F-4D97-AF65-F5344CB8AC3E}">
        <p14:creationId xmlns:p14="http://schemas.microsoft.com/office/powerpoint/2010/main" val="3526933745"/>
      </p:ext>
    </p:extLst>
  </p:cSld>
  <p:clrMapOvr>
    <a:masterClrMapping/>
  </p:clrMapOvr>
</p:sld>
</file>

<file path=ppt/theme/theme1.xml><?xml version="1.0" encoding="utf-8"?>
<a:theme xmlns:a="http://schemas.openxmlformats.org/drawingml/2006/main" name="Minimalist Business Slides XL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544</Words>
  <Application>Microsoft Office PowerPoint</Application>
  <PresentationFormat>On-screen Show (16:9)</PresentationFormat>
  <Paragraphs>31</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Vidaloka</vt:lpstr>
      <vt:lpstr>Lato</vt:lpstr>
      <vt:lpstr>Arial</vt:lpstr>
      <vt:lpstr>Merriweather Light</vt:lpstr>
      <vt:lpstr>Montserrat</vt:lpstr>
      <vt:lpstr>Minimalist Business Slides XL by Slidesgo</vt:lpstr>
      <vt:lpstr>Three Minute Capstone</vt:lpstr>
      <vt:lpstr>Interests</vt:lpstr>
      <vt:lpstr>Personal Background</vt:lpstr>
      <vt:lpstr>Capstone Idea</vt:lpstr>
      <vt:lpstr>PIO Question</vt:lpstr>
      <vt:lpstr>Problem Statement </vt:lpstr>
      <vt:lpstr>Capstone Goal</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Minute Capstone</dc:title>
  <dc:creator>Katy Orleck</dc:creator>
  <cp:lastModifiedBy>Katy Orleck</cp:lastModifiedBy>
  <cp:revision>1</cp:revision>
  <dcterms:modified xsi:type="dcterms:W3CDTF">2023-05-03T06:20:50Z</dcterms:modified>
</cp:coreProperties>
</file>